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260" r:id="rId3"/>
    <p:sldId id="261" r:id="rId4"/>
    <p:sldId id="256" r:id="rId5"/>
    <p:sldId id="262" r:id="rId6"/>
    <p:sldId id="257" r:id="rId7"/>
    <p:sldId id="258" r:id="rId8"/>
    <p:sldId id="264" r:id="rId9"/>
    <p:sldId id="265" r:id="rId10"/>
    <p:sldId id="259" r:id="rId11"/>
    <p:sldId id="26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6A6C5-2E7F-CD4A-8574-9150B80436CC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ACC7B-BC32-194D-A277-A54D96B8AA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Nytt ekstraordinært årsmøte var nødvendig da HCK </a:t>
            </a:r>
            <a:r>
              <a:rPr lang="nb-NO" dirty="0" err="1"/>
              <a:t>kallte</a:t>
            </a:r>
            <a:r>
              <a:rPr lang="nb-NO" dirty="0"/>
              <a:t> in etter </a:t>
            </a:r>
            <a:r>
              <a:rPr lang="nb-NO" dirty="0" err="1"/>
              <a:t>lovnorm</a:t>
            </a:r>
            <a:r>
              <a:rPr lang="nb-NO" dirty="0"/>
              <a:t> og ikke etter vedtektene</a:t>
            </a:r>
            <a:r>
              <a:rPr lang="nb-NO" baseline="0" dirty="0"/>
              <a:t> som sier 14 dager. Da ble møtet utsatt for å få dette korrekt.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effectLst/>
                <a:latin typeface="TimesNewRomanPSMT"/>
              </a:rPr>
              <a:t>Årsmøtet</a:t>
            </a:r>
            <a:r>
              <a:rPr lang="nb-NO" sz="1800">
                <a:effectLst/>
                <a:latin typeface="TimesNewRomanPSMT"/>
              </a:rPr>
              <a:t> er vedtaksført dersom det møter et antall representanter/medlemmer som minst tilsvarer antallet styremedlemmer. </a:t>
            </a:r>
            <a:endParaRPr lang="nb-NO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66A34-F66D-AE4E-90D3-56C5FB5A8BE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57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D1F03C-AD8B-B8BF-8C46-0F12DB4E2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C89373-F7CB-B53F-075B-4C52F0DF6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F86E9A-21B7-71F7-7356-A78553BC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B206EE-1D41-5C0D-9D68-BBF3A977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343F49-E591-4C3D-E244-BC46CF84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00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488FF0-BADB-C4E2-520B-E27B0D1B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0C6EB37-97F3-5736-9E8F-EDA9B6BB3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B680EC-CB42-770A-D1E3-38718CD8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B6D94B-592E-DB7C-91FA-7BF39988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6B5948-F7D6-C919-30D3-5291A6BF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71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890F071-9070-6DF7-7F80-7DC002B0C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516CEDA-1261-9B63-9C2A-435A69A7B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7816B7-8A8F-9E0C-ED55-1A610F9A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5C42B6-F405-F557-BF3E-E62A653A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7B5131-F442-82A0-7379-7620DEE9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95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606E11-F94B-E27A-7498-2615E55A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8EE959-9574-22D1-8151-4A36D34F8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6DE40-353D-A9FA-5EBB-5A3F4492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8F5A90-4A54-A4F8-5197-79058D6C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159BF0-9F90-CBA9-A62D-51C66D84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82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CC4136-86B0-DC2A-F3D0-6112FCAA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4040800-3B07-C871-F001-79C078423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F652BB-C692-ED02-2DA7-42B26C8A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63BA35-07A5-46CA-2401-DF40E07C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B51839-FCB0-BE60-3C04-F06E5AD0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7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6B73E6-E11A-8EE5-F36F-370E214E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540EE3-5B7C-4725-FBEF-13628B08B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99C697-3FCF-DA06-10FB-F0E77F8B0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A1BB09-7E40-EB00-05DA-BD22DD73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69C4CD-6920-397D-2E0D-0739377F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0E56404-4C06-1ECA-8C45-8800AE3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9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7249DB-2241-FE76-B2DE-5610DBBF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56E9705-D5C8-8940-33F3-6FF7DA8F8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356CD7-DC86-B58A-E5B4-F585F2B68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C7D4B6E-28E9-52A4-DD1F-87C90BD5E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2F2957A-8D71-00BF-6178-0EF76F22B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2468157-419B-05D9-06CF-F1037BDF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1DFDA90-884C-9FC1-438D-13DD29A9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33D090-7417-6239-BCA8-4DCEF3C5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70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2424CE-C7BB-B0DB-59A9-CE71700F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512A4D-CA9A-2CD6-DAC6-672D6BB6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B4D92B-241D-9437-E9D7-CA107A59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2062980-F5D5-57DC-B6F5-CE571CA2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992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0810997-88C6-C372-BADB-79CF371C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5E47E4-431B-A399-36FD-039E6C07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2EB5803-5390-D92A-201E-5E477DF6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573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B6F378-0992-F574-147E-83721440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4AB1C8-4A97-0213-F048-9433918E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8E037B2-ACC9-217E-4A4F-C5FC2CF37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4B35EC5-8243-AFFD-F06F-67D8CBDA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69ADE9-3A7F-ADA8-0067-DFE8A12C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35CCE0-4E83-1BDC-8A52-470D663F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35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6E8613-2ED3-001B-2375-8150CA38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510D925-BB6E-CDBB-5666-BE3978B9E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BDC9172-73BD-F1E6-60BA-595C9A8EB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549A2D2-8595-4B5A-AF0B-50E8B124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4D904DE-962B-6A57-8473-AE511DC8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626FFC3-886C-C971-D18C-8BCF88F5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42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F2FFF15-06A5-7130-F033-AB04C17C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A17706-97C3-9947-6A50-5D1422F69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89252C-159F-8DCE-D3BA-C5C8ABBE3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848B8B-818F-3343-B935-C7ADA9E2B053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C53426-0BE9-A695-8492-DF8A34AA1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60B10B-9113-3029-CE60-023BF2565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EC60A2-2EFC-904E-9D5C-9F273536A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85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Users/BTWoll/Library/Containers/com.microsoft.Outlook/Data/Library/Caches/Signatures/signature_141671073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Bla&#778;b&#230;rhaugen%20Sykkelpark/Regnskap/Budsjett%20og%20regnskap%202024/Likviditetsbudsjett%20HCK%202024-26.xls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jermbilde, kunst, design&#10;&#10;Automatisk generert beskrivelse">
            <a:extLst>
              <a:ext uri="{FF2B5EF4-FFF2-40B4-BE49-F238E27FC236}">
                <a16:creationId xmlns:a16="http://schemas.microsoft.com/office/drawing/2014/main" id="{15904AB8-7657-179B-98C6-2B5C63E70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2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5BA5DE-277D-CB35-97CB-AC697CFB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nedbetaling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37D41B-8676-21D1-AF0B-7A381389B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Vi vil umiddelbart etter tilbud om refinansiering av lån, ta kontakt med Harstad Kommune for å søke kommunal garanti på dette lånet. Det bør være god mulighet for det jfr. praksis fra andre idrettsanlegg som har langsiktig finansiering med kommunal garanti. </a:t>
            </a:r>
          </a:p>
          <a:p>
            <a:pPr algn="l"/>
            <a:r>
              <a:rPr lang="nb-NO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Vi forstår at Kommunal garanti vil være en forutsetning for låneopptaket og ber om tilbud av dette, som en forutsetning. </a:t>
            </a:r>
          </a:p>
          <a:p>
            <a:pPr algn="l"/>
            <a:r>
              <a:rPr lang="nb-NO" sz="1800" dirty="0">
                <a:solidFill>
                  <a:srgbClr val="212121"/>
                </a:solidFill>
                <a:latin typeface="Calibri" panose="020F0502020204030204" pitchFamily="34" charset="0"/>
              </a:rPr>
              <a:t>Vi vil også søke Kommunalbanken om låneopptak for betydelig bedre rentebetingelser.</a:t>
            </a:r>
          </a:p>
          <a:p>
            <a:pPr algn="l"/>
            <a:r>
              <a:rPr lang="nb-NO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Målet er å betale ned på lånet så raskt som mulig, men sikre klubbens likviditet og avsetting til vedlikehold av hus og anlegg.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26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31E89E-40B4-B640-BD11-FF27A96C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vedtak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ED1FB8-EAB1-40A8-04BA-09DFBF6BA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1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Årsmøtet gir Styret godkjenning til konsolidering av lån og refinansiering med 1,7 millioner, totalt 7.700 000,- i Sparebanken 1 Nord-Norge </a:t>
            </a:r>
            <a:r>
              <a:rPr lang="nb-NO" sz="2400" dirty="0" err="1"/>
              <a:t>iht</a:t>
            </a:r>
            <a:r>
              <a:rPr lang="nb-NO" sz="2400" dirty="0"/>
              <a:t> beskrivelse og lånetilbud.</a:t>
            </a:r>
          </a:p>
        </p:txBody>
      </p:sp>
    </p:spTree>
    <p:extLst>
      <p:ext uri="{BB962C8B-B14F-4D97-AF65-F5344CB8AC3E}">
        <p14:creationId xmlns:p14="http://schemas.microsoft.com/office/powerpoint/2010/main" val="397846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A01BB6-6D7F-7E46-8EE6-B64451F2A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5789"/>
            <a:ext cx="9144000" cy="1665873"/>
          </a:xfrm>
        </p:spPr>
        <p:txBody>
          <a:bodyPr/>
          <a:lstStyle/>
          <a:p>
            <a:r>
              <a:rPr lang="nb-NO" b="1" dirty="0"/>
              <a:t>Årsmøte 2023</a:t>
            </a:r>
            <a:br>
              <a:rPr lang="nb-NO" b="1" dirty="0"/>
            </a:br>
            <a:r>
              <a:rPr lang="nb-NO" sz="3000" b="1" dirty="0"/>
              <a:t>21.3.2024 Sykkelhuset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766A3B-E3B3-C449-A744-F5319A7A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E19BE-865B-E249-81A4-5F7DE955F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6229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23D3244-1747-2A45-A65B-CC812A95675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61937" y="5508206"/>
            <a:ext cx="226899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5" name="Bilde 1" descr="signature_1416710732">
            <a:extLst>
              <a:ext uri="{FF2B5EF4-FFF2-40B4-BE49-F238E27FC236}">
                <a16:creationId xmlns:a16="http://schemas.microsoft.com/office/drawing/2014/main" id="{49FF79D7-22E7-464C-B801-9D908FE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37" y="3256545"/>
            <a:ext cx="8263783" cy="29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5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dokument, Font, skjermbilde&#10;&#10;Automatisk generert beskrivelse">
            <a:extLst>
              <a:ext uri="{FF2B5EF4-FFF2-40B4-BE49-F238E27FC236}">
                <a16:creationId xmlns:a16="http://schemas.microsoft.com/office/drawing/2014/main" id="{3D8DF205-B918-BE16-4CCD-982D33C90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575" y="0"/>
            <a:ext cx="4794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8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jermbilde, Font, dokument&#10;&#10;Automatisk generert beskrivelse">
            <a:extLst>
              <a:ext uri="{FF2B5EF4-FFF2-40B4-BE49-F238E27FC236}">
                <a16:creationId xmlns:a16="http://schemas.microsoft.com/office/drawing/2014/main" id="{754EE6E5-6E6E-265A-7DF5-CE2DAD36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79" y="0"/>
            <a:ext cx="6708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0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EDE98F-183B-BF15-3A7C-047FC3F1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 8 Konsolidering lån og refinansiering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6E20FC-9EFD-D316-D591-1FDE90910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9354"/>
          </a:xfrm>
        </p:spPr>
        <p:txBody>
          <a:bodyPr>
            <a:normAutofit fontScale="92500" lnSpcReduction="10000"/>
          </a:bodyPr>
          <a:lstStyle/>
          <a:p>
            <a:r>
              <a:rPr lang="nb-NO" sz="2600" dirty="0"/>
              <a:t>Totale låneopptak per august 2024 var planlagt til 5.500 000,-</a:t>
            </a:r>
          </a:p>
          <a:p>
            <a:r>
              <a:rPr lang="nb-NO" sz="2600" dirty="0"/>
              <a:t>Behov per august 2024 er justert til 7.700 000,-</a:t>
            </a:r>
          </a:p>
          <a:p>
            <a:r>
              <a:rPr lang="nb-NO" sz="2600" dirty="0"/>
              <a:t>Årsaken til dette er bla.</a:t>
            </a:r>
          </a:p>
          <a:p>
            <a:pPr marL="0" indent="0">
              <a:buNone/>
            </a:pPr>
            <a:endParaRPr lang="nb-NO" sz="2000" dirty="0"/>
          </a:p>
          <a:p>
            <a:pPr lvl="1"/>
            <a:r>
              <a:rPr lang="nb-NO" sz="2000" dirty="0"/>
              <a:t>500 000,- likviditet fra budsjettert.</a:t>
            </a:r>
          </a:p>
          <a:p>
            <a:pPr lvl="1"/>
            <a:r>
              <a:rPr lang="nb-NO" sz="2000" dirty="0"/>
              <a:t>250 000,- ungdomsprosjekt og avslag fra NAV.</a:t>
            </a:r>
          </a:p>
          <a:p>
            <a:pPr lvl="1"/>
            <a:r>
              <a:rPr lang="nb-NO" sz="2000" dirty="0"/>
              <a:t>200 000,- ikke medtatte renteøkninger og provisjon.</a:t>
            </a:r>
          </a:p>
          <a:p>
            <a:pPr lvl="1"/>
            <a:r>
              <a:rPr lang="nb-NO" sz="2000" dirty="0"/>
              <a:t>250 000,- justert søknadsfrist for mva. komp. som ble forbigått.</a:t>
            </a:r>
          </a:p>
          <a:p>
            <a:pPr lvl="1"/>
            <a:r>
              <a:rPr lang="nb-NO" sz="2000" dirty="0"/>
              <a:t>200 000,- i «pålagte» investeringer til verksted og garasjeinnredning.</a:t>
            </a:r>
          </a:p>
          <a:p>
            <a:pPr lvl="1"/>
            <a:r>
              <a:rPr lang="nb-NO" sz="2000" dirty="0"/>
              <a:t>100 000,- ikke budsjettert regnskap.</a:t>
            </a:r>
          </a:p>
          <a:p>
            <a:pPr lvl="1"/>
            <a:r>
              <a:rPr lang="nb-NO" sz="2000" dirty="0"/>
              <a:t>  55 000,- asfaltsituasjonen.</a:t>
            </a:r>
          </a:p>
          <a:p>
            <a:pPr lvl="1"/>
            <a:r>
              <a:rPr lang="nb-NO" sz="2000" dirty="0"/>
              <a:t>365 000,- diverse uforutsett.</a:t>
            </a:r>
          </a:p>
          <a:p>
            <a:pPr lvl="1"/>
            <a:r>
              <a:rPr lang="nb-NO" sz="2000" dirty="0"/>
              <a:t>230 000,- underskudd HCK 2023.</a:t>
            </a:r>
          </a:p>
          <a:p>
            <a:pPr lvl="1"/>
            <a:endParaRPr lang="nb-NO" sz="2000" dirty="0"/>
          </a:p>
          <a:p>
            <a:pPr lvl="1"/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74355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FAC1CB-A228-F8BC-BED0-4426D647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lån HCK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7D95A3-8F92-EC68-3B92-03CB83F8C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LÅN 1: Sparebank 1 Nord-Norge - lån kr 7.000.000. Lånet betjenes kun med renter, og løper til september 24 da lånet skal innfris i sin helhet iht. likviditetsbudsjett.</a:t>
            </a:r>
          </a:p>
          <a:p>
            <a:pPr marL="0" indent="0">
              <a:buNone/>
            </a:pPr>
            <a:endParaRPr lang="nb-NO" sz="20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nb-NO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LÅN 2: Sparebank 68 – lån kr 5.500.000. Lånet betjenes kun med renter og løper til august 2024 da lånet innfris i sin helhet iht. likviditetsbudsjett.</a:t>
            </a:r>
          </a:p>
          <a:p>
            <a:endParaRPr lang="nb-NO" sz="20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nb-NO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LÅN 3: Sparebank 68 – lån kr 1.758.000 (opprinnelig 2.000.000). Løper med 6 års nedbetalingstid.</a:t>
            </a:r>
            <a:endParaRPr lang="nb-NO" sz="20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endParaRPr lang="nb-NO" sz="20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nb-NO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LÅN 4: Sparebank 68 – lån kr 2.437.000 (Opprinnelig 3.500.000). Løper med 10 års nedbetalingstid.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56133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438539-6A80-91D2-D2DB-077CC068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/>
              <a:t>Utbetaling mva. komp. og rest spillemidler (15%)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9D7F6B-C686-BEBA-53C0-8B3E74397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b-NO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 august 2024 vil HCK få utbetalt kr 7.754.000 i mva. kompensasjon i tillegg til kr 1.254.600 som siste rest av spillemidlene for byggetrinn 2. Totalbeløpet på kr 9.008.600 benyttes i sin helhet til å innfri lån i HCK. I vårt alternativ med refinansiering er det da tenkt at man innfrir lån i august 2024 med mva. kompensasjon og rest spillemidler.</a:t>
            </a:r>
          </a:p>
        </p:txBody>
      </p:sp>
    </p:spTree>
    <p:extLst>
      <p:ext uri="{BB962C8B-B14F-4D97-AF65-F5344CB8AC3E}">
        <p14:creationId xmlns:p14="http://schemas.microsoft.com/office/powerpoint/2010/main" val="288262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9D2A70-66DE-7187-55CB-D8514E04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Lånetilbud Sparebanken 1 Nord-Norge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5C4FBD-A977-999F-90AF-72BB669A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sz="2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Resterende lån refinansieres og samles til et lån pålydende kr 7.700.00. </a:t>
            </a:r>
          </a:p>
          <a:p>
            <a:pPr algn="l"/>
            <a:r>
              <a:rPr lang="nb-NO" sz="2800" dirty="0">
                <a:solidFill>
                  <a:srgbClr val="212121"/>
                </a:solidFill>
                <a:latin typeface="Calibri" panose="020F0502020204030204" pitchFamily="34" charset="0"/>
              </a:rPr>
              <a:t>Tilbud på lån 7.700.000 NOK med løpetid 20 år og </a:t>
            </a:r>
            <a:r>
              <a:rPr lang="nb-NO" sz="2800" dirty="0" err="1">
                <a:solidFill>
                  <a:srgbClr val="212121"/>
                </a:solidFill>
                <a:latin typeface="Calibri" panose="020F0502020204030204" pitchFamily="34" charset="0"/>
              </a:rPr>
              <a:t>mnd</a:t>
            </a:r>
            <a:endParaRPr lang="nb-NO" sz="28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algn="l"/>
            <a:endParaRPr lang="nb-NO" sz="2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endParaRPr lang="nb-NO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AF7B91E-9426-A1B0-B5B0-75F98ACF6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76376"/>
              </p:ext>
            </p:extLst>
          </p:nvPr>
        </p:nvGraphicFramePr>
        <p:xfrm>
          <a:off x="409902" y="3650774"/>
          <a:ext cx="11477296" cy="1410811"/>
        </p:xfrm>
        <a:graphic>
          <a:graphicData uri="http://schemas.openxmlformats.org/drawingml/2006/table">
            <a:tbl>
              <a:tblPr/>
              <a:tblGrid>
                <a:gridCol w="1434662">
                  <a:extLst>
                    <a:ext uri="{9D8B030D-6E8A-4147-A177-3AD203B41FA5}">
                      <a16:colId xmlns:a16="http://schemas.microsoft.com/office/drawing/2014/main" val="3826828151"/>
                    </a:ext>
                  </a:extLst>
                </a:gridCol>
                <a:gridCol w="1434662">
                  <a:extLst>
                    <a:ext uri="{9D8B030D-6E8A-4147-A177-3AD203B41FA5}">
                      <a16:colId xmlns:a16="http://schemas.microsoft.com/office/drawing/2014/main" val="2661954282"/>
                    </a:ext>
                  </a:extLst>
                </a:gridCol>
                <a:gridCol w="1434662">
                  <a:extLst>
                    <a:ext uri="{9D8B030D-6E8A-4147-A177-3AD203B41FA5}">
                      <a16:colId xmlns:a16="http://schemas.microsoft.com/office/drawing/2014/main" val="1598054383"/>
                    </a:ext>
                  </a:extLst>
                </a:gridCol>
                <a:gridCol w="1434662">
                  <a:extLst>
                    <a:ext uri="{9D8B030D-6E8A-4147-A177-3AD203B41FA5}">
                      <a16:colId xmlns:a16="http://schemas.microsoft.com/office/drawing/2014/main" val="2241432515"/>
                    </a:ext>
                  </a:extLst>
                </a:gridCol>
                <a:gridCol w="1434662">
                  <a:extLst>
                    <a:ext uri="{9D8B030D-6E8A-4147-A177-3AD203B41FA5}">
                      <a16:colId xmlns:a16="http://schemas.microsoft.com/office/drawing/2014/main" val="2399727530"/>
                    </a:ext>
                  </a:extLst>
                </a:gridCol>
                <a:gridCol w="1434662">
                  <a:extLst>
                    <a:ext uri="{9D8B030D-6E8A-4147-A177-3AD203B41FA5}">
                      <a16:colId xmlns:a16="http://schemas.microsoft.com/office/drawing/2014/main" val="1696111183"/>
                    </a:ext>
                  </a:extLst>
                </a:gridCol>
                <a:gridCol w="1434662">
                  <a:extLst>
                    <a:ext uri="{9D8B030D-6E8A-4147-A177-3AD203B41FA5}">
                      <a16:colId xmlns:a16="http://schemas.microsoft.com/office/drawing/2014/main" val="3009761006"/>
                    </a:ext>
                  </a:extLst>
                </a:gridCol>
                <a:gridCol w="1434662">
                  <a:extLst>
                    <a:ext uri="{9D8B030D-6E8A-4147-A177-3AD203B41FA5}">
                      <a16:colId xmlns:a16="http://schemas.microsoft.com/office/drawing/2014/main" val="2679341381"/>
                    </a:ext>
                  </a:extLst>
                </a:gridCol>
              </a:tblGrid>
              <a:tr h="862171">
                <a:tc>
                  <a:txBody>
                    <a:bodyPr/>
                    <a:lstStyle/>
                    <a:p>
                      <a:r>
                        <a:rPr lang="nb-NO" sz="1200"/>
                        <a:t>Lånebeløp: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7 700 000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Låneform: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Serie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Rentesats: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6,55%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Effektiv rente: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6,79%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882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200"/>
                        <a:t>Renteberegning: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Etterskudd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Kapitalisering: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Ved forfall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Løpetid: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20 år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Innfrielsesdato: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01.01.2045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876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200"/>
                        <a:t>Første forfall: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01.02.2025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Terminlengde: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1 mnd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Avdragsbeløp: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32 084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Terminomk.: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616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76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06C887-6983-9149-245D-D4EEE7B4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Likviditetsbudsjett HCK 2024 - 2026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690B23-8DBB-51FE-7A53-0DFD3715BF36}"/>
              </a:ext>
            </a:extLst>
          </p:cNvPr>
          <p:cNvSpPr txBox="1"/>
          <p:nvPr/>
        </p:nvSpPr>
        <p:spPr>
          <a:xfrm>
            <a:off x="3988676" y="3105834"/>
            <a:ext cx="421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hlinkClick r:id="rId2"/>
              </a:rPr>
              <a:t>Likviditetsbudsjett</a:t>
            </a:r>
            <a:r>
              <a:rPr lang="nb-NO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49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563</Words>
  <Application>Microsoft Macintosh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TimesNewRomanPSMT</vt:lpstr>
      <vt:lpstr>Office-tema</vt:lpstr>
      <vt:lpstr>PowerPoint-presentasjon</vt:lpstr>
      <vt:lpstr>Årsmøte 2023 21.3.2024 Sykkelhuset</vt:lpstr>
      <vt:lpstr>PowerPoint-presentasjon</vt:lpstr>
      <vt:lpstr>PowerPoint-presentasjon</vt:lpstr>
      <vt:lpstr>Sak 8 Konsolidering lån og refinansiering</vt:lpstr>
      <vt:lpstr>Status lån HCK</vt:lpstr>
      <vt:lpstr>Utbetaling mva. komp. og rest spillemidler (15%)</vt:lpstr>
      <vt:lpstr>Lånetilbud Sparebanken 1 Nord-Norge</vt:lpstr>
      <vt:lpstr>Likviditetsbudsjett HCK 2024 - 2026</vt:lpstr>
      <vt:lpstr>Plan for nedbetaling</vt:lpstr>
      <vt:lpstr>Forslag til vedtak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Stian Kristoffer Evensen</dc:creator>
  <cp:lastModifiedBy>Stian Kristoffer Evensen</cp:lastModifiedBy>
  <cp:revision>3</cp:revision>
  <dcterms:created xsi:type="dcterms:W3CDTF">2024-03-21T10:20:15Z</dcterms:created>
  <dcterms:modified xsi:type="dcterms:W3CDTF">2024-03-21T17:21:13Z</dcterms:modified>
</cp:coreProperties>
</file>